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748" r:id="rId15"/>
    <p:sldMasterId id="2147483749" r:id="rId17"/>
    <p:sldMasterId id="2147483750" r:id="rId19"/>
    <p:sldMasterId id="2147483751" r:id="rId21"/>
  </p:sldMasterIdLst>
  <p:notesMasterIdLst>
    <p:notesMasterId r:id="rId23"/>
  </p:notesMasterIdLst>
  <p:sldIdLst>
    <p:sldId id="256" r:id="rId25"/>
    <p:sldId id="257" r:id="rId27"/>
    <p:sldId id="292" r:id="rId29"/>
    <p:sldId id="283" r:id="rId31"/>
    <p:sldId id="301" r:id="rId33"/>
    <p:sldId id="284" r:id="rId35"/>
    <p:sldId id="290" r:id="rId37"/>
    <p:sldId id="263" r:id="rId39"/>
    <p:sldId id="286" r:id="rId41"/>
    <p:sldId id="287" r:id="rId43"/>
    <p:sldId id="288" r:id="rId45"/>
    <p:sldId id="289" r:id="rId47"/>
    <p:sldId id="291" r:id="rId49"/>
    <p:sldId id="295" r:id="rId51"/>
    <p:sldId id="302" r:id="rId52"/>
    <p:sldId id="296" r:id="rId53"/>
    <p:sldId id="297" r:id="rId54"/>
    <p:sldId id="298" r:id="rId55"/>
    <p:sldId id="299" r:id="rId56"/>
    <p:sldId id="300" r:id="rId57"/>
  </p:sldIdLst>
  <p:sldSz cx="9144000" cy="51435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C0099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9701753-670D-4A37-BD9C-7B21E2463797}">
  <a:tblStyle styleId="{D9701753-670D-4A37-BD9C-7B21E2463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81225" autoAdjust="0"/>
  </p:normalViewPr>
  <p:slideViewPr>
    <p:cSldViewPr snapToGrid="0" snapToObjects="1">
      <p:cViewPr varScale="1">
        <p:scale>
          <a:sx n="111" d="100"/>
          <a:sy n="111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526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microsoft.com/office/2015/10/relationships/revisionInfo" Target="revisionInfo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Master" Target="slideMasters/slideMaster2.xml"></Relationship><Relationship Id="rId19" Type="http://schemas.openxmlformats.org/officeDocument/2006/relationships/slideMaster" Target="slideMasters/slideMaster3.xml"></Relationship><Relationship Id="rId21" Type="http://schemas.openxmlformats.org/officeDocument/2006/relationships/slideMaster" Target="slideMasters/slideMaster4.xml"></Relationship><Relationship Id="rId23" Type="http://schemas.openxmlformats.org/officeDocument/2006/relationships/notesMaster" Target="notesMasters/notesMaster1.xml"></Relationship><Relationship Id="rId25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9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3" Type="http://schemas.openxmlformats.org/officeDocument/2006/relationships/slide" Target="slides/slide5.xml"></Relationship><Relationship Id="rId35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9" Type="http://schemas.openxmlformats.org/officeDocument/2006/relationships/slide" Target="slides/slide8.xml"></Relationship><Relationship Id="rId41" Type="http://schemas.openxmlformats.org/officeDocument/2006/relationships/slide" Target="slides/slide9.xml"></Relationship><Relationship Id="rId43" Type="http://schemas.openxmlformats.org/officeDocument/2006/relationships/slide" Target="slides/slide10.xml"></Relationship><Relationship Id="rId45" Type="http://schemas.openxmlformats.org/officeDocument/2006/relationships/slide" Target="slides/slide11.xml"></Relationship><Relationship Id="rId47" Type="http://schemas.openxmlformats.org/officeDocument/2006/relationships/slide" Target="slides/slide12.xml"></Relationship><Relationship Id="rId49" Type="http://schemas.openxmlformats.org/officeDocument/2006/relationships/slide" Target="slides/slide13.xml"></Relationship><Relationship Id="rId51" Type="http://schemas.openxmlformats.org/officeDocument/2006/relationships/slide" Target="slides/slide14.xml"></Relationship><Relationship Id="rId52" Type="http://schemas.openxmlformats.org/officeDocument/2006/relationships/slide" Target="slides/slide15.xml"></Relationship><Relationship Id="rId53" Type="http://schemas.openxmlformats.org/officeDocument/2006/relationships/slide" Target="slides/slide16.xml"></Relationship><Relationship Id="rId54" Type="http://schemas.openxmlformats.org/officeDocument/2006/relationships/slide" Target="slides/slide17.xml"></Relationship><Relationship Id="rId55" Type="http://schemas.openxmlformats.org/officeDocument/2006/relationships/slide" Target="slides/slide18.xml"></Relationship><Relationship Id="rId56" Type="http://schemas.openxmlformats.org/officeDocument/2006/relationships/slide" Target="slides/slide19.xml"></Relationship><Relationship Id="rId57" Type="http://schemas.openxmlformats.org/officeDocument/2006/relationships/slide" Target="slides/slide20.xml"></Relationship><Relationship Id="rId59" Type="http://schemas.openxmlformats.org/officeDocument/2006/relationships/viewProps" Target="viewProps.xml"></Relationship><Relationship Id="rId6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1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5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2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도산지옥 </a:t>
            </a:r>
            <a:r>
              <a:rPr lang="en-US" altLang="ko-KR" dirty="0"/>
              <a:t>– </a:t>
            </a:r>
            <a:r>
              <a:rPr lang="ko-KR" altLang="en-US" dirty="0"/>
              <a:t>칼과 산</a:t>
            </a:r>
            <a:r>
              <a:rPr lang="en-US" altLang="ko-KR" dirty="0"/>
              <a:t>.                 -&gt; </a:t>
            </a:r>
            <a:r>
              <a:rPr lang="ko-KR" altLang="en-US" dirty="0" err="1"/>
              <a:t>맵에</a:t>
            </a:r>
            <a:r>
              <a:rPr lang="ko-KR" altLang="en-US" dirty="0"/>
              <a:t> 고지대를 </a:t>
            </a:r>
            <a:r>
              <a:rPr lang="ko-KR" altLang="en-US" dirty="0" err="1"/>
              <a:t>만듬</a:t>
            </a:r>
            <a:r>
              <a:rPr lang="ko-KR" altLang="en-US" dirty="0"/>
              <a:t>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색깔이 </a:t>
            </a:r>
            <a:r>
              <a:rPr lang="ko-KR" altLang="en-US" dirty="0" err="1"/>
              <a:t>채워져있는곳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7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64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63761"/>
      </p:ext>
    </p:extLst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7" name="온라인 이미지 개체 틀 14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8" name="텍스트 개체 틀 14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도산지옥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칼과 산</a:t>
                </a:r>
                <a:r>
                  <a:rPr lang="en-US" altLang="ko-KR" dirty="0"/>
                  <a:t>.</a:t>
                </a:r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화탕지옥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뜨거운 불과 솥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한빙지옥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추운 겨울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검수지옥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날카로운 숲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발설지옥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혀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독사지옥 </a:t>
                </a:r>
                <a:r>
                  <a:rPr lang="en-US" altLang="ko-KR" dirty="0"/>
                  <a:t>– </a:t>
                </a:r>
                <a:r>
                  <a:rPr lang="ko-KR" altLang="en-US" dirty="0" err="1"/>
                  <a:t>독사밭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거해지옥 </a:t>
                </a:r>
                <a:r>
                  <a:rPr lang="en-US" altLang="ko-KR" dirty="0"/>
                  <a:t>–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dirty="0"/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각 방은 컨셉에 맞는 분위기로 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endParaRPr dirty="0"/>
              </a:p>
            </p:txBody>
          </p:sp>
        </p:spTree>
        <p:extLst>
          <p:ext uri="{BB962C8B-B14F-4D97-AF65-F5344CB8AC3E}">
            <p14:creationId val="20437464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2</a:t>
            </a:r>
            <a:r>
              <a:rPr lang="ko-KR" altLang="en-US" dirty="0"/>
              <a:t>가지가 존재</a:t>
            </a:r>
            <a:r>
              <a:rPr lang="en-US" altLang="ko-KR" dirty="0"/>
              <a:t>. (</a:t>
            </a:r>
            <a:r>
              <a:rPr lang="ko-KR" altLang="en-US" dirty="0"/>
              <a:t>둘다 로봇</a:t>
            </a:r>
            <a:r>
              <a:rPr lang="en-US" altLang="ko-KR" dirty="0"/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 err="1"/>
              <a:t>시리와</a:t>
            </a:r>
            <a:r>
              <a:rPr lang="ko-KR" altLang="en-US" dirty="0"/>
              <a:t> </a:t>
            </a:r>
            <a:r>
              <a:rPr lang="en-US" altLang="ko-KR" dirty="0"/>
              <a:t>503.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전자석 </a:t>
            </a:r>
            <a:r>
              <a:rPr lang="en-US" altLang="ko-KR" dirty="0"/>
              <a:t>–&gt; </a:t>
            </a:r>
            <a:r>
              <a:rPr lang="ko-KR" altLang="en-US" dirty="0"/>
              <a:t>캐릭터 안에 철심을 감은 코일이 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35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33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ko-KR" dirty="0"/>
              <a:t> </a:t>
            </a:r>
            <a:r>
              <a:rPr lang="ko-KR" altLang="en-US" dirty="0"/>
              <a:t>캐릭터 안에 철심을 감은 </a:t>
            </a:r>
            <a:r>
              <a:rPr lang="ko-KR" altLang="en-US" dirty="0" err="1"/>
              <a:t>코일이있다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1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" name="Shape 778">
            <a:extLst>
              <a:ext uri="{FF2B5EF4-FFF2-40B4-BE49-F238E27FC236}">
                <a16:creationId xmlns:a16="http://schemas.microsoft.com/office/drawing/2014/main" id="{5E3F86DB-D92C-45D9-AF90-8556BD53F60A}"/>
              </a:ext>
            </a:extLst>
          </p:cNvPr>
          <p:cNvGrpSpPr/>
          <p:nvPr userDrawn="1"/>
        </p:nvGrpSpPr>
        <p:grpSpPr>
          <a:xfrm>
            <a:off x="1175239" y="3459503"/>
            <a:ext cx="452420" cy="433992"/>
            <a:chOff x="5233525" y="4954450"/>
            <a:chExt cx="538275" cy="516350"/>
          </a:xfrm>
        </p:grpSpPr>
        <p:sp>
          <p:nvSpPr>
            <p:cNvPr id="6" name="Shape 779">
              <a:extLst>
                <a:ext uri="{FF2B5EF4-FFF2-40B4-BE49-F238E27FC236}">
                  <a16:creationId xmlns:a16="http://schemas.microsoft.com/office/drawing/2014/main" id="{9A59A24E-1A3A-495D-BFAC-DF2B5FDCC94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80">
              <a:extLst>
                <a:ext uri="{FF2B5EF4-FFF2-40B4-BE49-F238E27FC236}">
                  <a16:creationId xmlns:a16="http://schemas.microsoft.com/office/drawing/2014/main" id="{C915BAAF-6E7B-439A-B539-2A4E67562138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1">
              <a:extLst>
                <a:ext uri="{FF2B5EF4-FFF2-40B4-BE49-F238E27FC236}">
                  <a16:creationId xmlns:a16="http://schemas.microsoft.com/office/drawing/2014/main" id="{94553519-8D9E-488C-AE52-01CA580B8A4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2">
              <a:extLst>
                <a:ext uri="{FF2B5EF4-FFF2-40B4-BE49-F238E27FC236}">
                  <a16:creationId xmlns:a16="http://schemas.microsoft.com/office/drawing/2014/main" id="{93D9B7C8-359F-4FE7-9027-665AFCF4C39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3">
              <a:extLst>
                <a:ext uri="{FF2B5EF4-FFF2-40B4-BE49-F238E27FC236}">
                  <a16:creationId xmlns:a16="http://schemas.microsoft.com/office/drawing/2014/main" id="{D7ABE23A-8EF5-485B-9C5A-D55DE62A6BD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4">
              <a:extLst>
                <a:ext uri="{FF2B5EF4-FFF2-40B4-BE49-F238E27FC236}">
                  <a16:creationId xmlns:a16="http://schemas.microsoft.com/office/drawing/2014/main" id="{7423E353-F4AA-49EE-B39B-1F58D9D9F1E6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5">
              <a:extLst>
                <a:ext uri="{FF2B5EF4-FFF2-40B4-BE49-F238E27FC236}">
                  <a16:creationId xmlns:a16="http://schemas.microsoft.com/office/drawing/2014/main" id="{C257E019-EBFF-49F1-A841-5417459CC66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6">
              <a:extLst>
                <a:ext uri="{FF2B5EF4-FFF2-40B4-BE49-F238E27FC236}">
                  <a16:creationId xmlns:a16="http://schemas.microsoft.com/office/drawing/2014/main" id="{2AC1A97E-10AE-4EC3-9C1F-DCE94CF6958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7">
              <a:extLst>
                <a:ext uri="{FF2B5EF4-FFF2-40B4-BE49-F238E27FC236}">
                  <a16:creationId xmlns:a16="http://schemas.microsoft.com/office/drawing/2014/main" id="{B8DF594B-B1D8-4034-90F5-F95D79E359E8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8">
              <a:extLst>
                <a:ext uri="{FF2B5EF4-FFF2-40B4-BE49-F238E27FC236}">
                  <a16:creationId xmlns:a16="http://schemas.microsoft.com/office/drawing/2014/main" id="{3E420085-30B0-4FEF-8E06-378021ABFEE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9">
              <a:extLst>
                <a:ext uri="{FF2B5EF4-FFF2-40B4-BE49-F238E27FC236}">
                  <a16:creationId xmlns:a16="http://schemas.microsoft.com/office/drawing/2014/main" id="{CA929A56-24E1-43E6-8504-B27A85116300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7" name="Shape 27"/>
          <p:cNvCxnSpPr/>
          <p:nvPr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" name="Shape 778">
            <a:extLst>
              <a:ext uri="{FF2B5EF4-FFF2-40B4-BE49-F238E27FC236}">
                <a16:creationId xmlns:a16="http://schemas.microsoft.com/office/drawing/2014/main" id="{B2133D12-C5F2-4752-A255-F6EFDD350051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8" name="Shape 779">
              <a:extLst>
                <a:ext uri="{FF2B5EF4-FFF2-40B4-BE49-F238E27FC236}">
                  <a16:creationId xmlns:a16="http://schemas.microsoft.com/office/drawing/2014/main" id="{13995AE5-E417-4D15-AF92-25A4BECDF48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80">
              <a:extLst>
                <a:ext uri="{FF2B5EF4-FFF2-40B4-BE49-F238E27FC236}">
                  <a16:creationId xmlns:a16="http://schemas.microsoft.com/office/drawing/2014/main" id="{10A72321-5086-4990-9037-B932C54B09C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81">
              <a:extLst>
                <a:ext uri="{FF2B5EF4-FFF2-40B4-BE49-F238E27FC236}">
                  <a16:creationId xmlns:a16="http://schemas.microsoft.com/office/drawing/2014/main" id="{307514D0-C7FC-45AF-87D4-45F55A1B8C5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2">
              <a:extLst>
                <a:ext uri="{FF2B5EF4-FFF2-40B4-BE49-F238E27FC236}">
                  <a16:creationId xmlns:a16="http://schemas.microsoft.com/office/drawing/2014/main" id="{4BC8207C-7047-404D-B34B-5514F5D9BFD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3">
              <a:extLst>
                <a:ext uri="{FF2B5EF4-FFF2-40B4-BE49-F238E27FC236}">
                  <a16:creationId xmlns:a16="http://schemas.microsoft.com/office/drawing/2014/main" id="{7743EF04-B2FC-49D9-B2A2-434F4A3E12E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4">
              <a:extLst>
                <a:ext uri="{FF2B5EF4-FFF2-40B4-BE49-F238E27FC236}">
                  <a16:creationId xmlns:a16="http://schemas.microsoft.com/office/drawing/2014/main" id="{E874C700-ED00-4B94-93A9-92188065655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5">
              <a:extLst>
                <a:ext uri="{FF2B5EF4-FFF2-40B4-BE49-F238E27FC236}">
                  <a16:creationId xmlns:a16="http://schemas.microsoft.com/office/drawing/2014/main" id="{D358B3A3-C750-499D-A347-D7F812F50A4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6">
              <a:extLst>
                <a:ext uri="{FF2B5EF4-FFF2-40B4-BE49-F238E27FC236}">
                  <a16:creationId xmlns:a16="http://schemas.microsoft.com/office/drawing/2014/main" id="{7FFDFF76-ECF9-4B59-9D97-7DBBAD735A46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7">
              <a:extLst>
                <a:ext uri="{FF2B5EF4-FFF2-40B4-BE49-F238E27FC236}">
                  <a16:creationId xmlns:a16="http://schemas.microsoft.com/office/drawing/2014/main" id="{5944BD05-0C29-4AAA-97A3-72540ED49C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8">
              <a:extLst>
                <a:ext uri="{FF2B5EF4-FFF2-40B4-BE49-F238E27FC236}">
                  <a16:creationId xmlns:a16="http://schemas.microsoft.com/office/drawing/2014/main" id="{1C18DD4E-37C7-4D70-AE64-6A28C625A83B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9">
              <a:extLst>
                <a:ext uri="{FF2B5EF4-FFF2-40B4-BE49-F238E27FC236}">
                  <a16:creationId xmlns:a16="http://schemas.microsoft.com/office/drawing/2014/main" id="{F157CFE5-D21E-4DE8-A207-663EABA035A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8" name="Shape 23">
            <a:extLst>
              <a:ext uri="{FF2B5EF4-FFF2-40B4-BE49-F238E27FC236}">
                <a16:creationId xmlns:a16="http://schemas.microsoft.com/office/drawing/2014/main" id="{18BD86DA-372A-461B-9586-54211CF28A71}"/>
              </a:ext>
            </a:extLst>
          </p:cNvPr>
          <p:cNvCxnSpPr/>
          <p:nvPr userDrawn="1"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24">
            <a:extLst>
              <a:ext uri="{FF2B5EF4-FFF2-40B4-BE49-F238E27FC236}">
                <a16:creationId xmlns:a16="http://schemas.microsoft.com/office/drawing/2014/main" id="{C1B1410D-F709-427B-A930-079211C6784E}"/>
              </a:ext>
            </a:extLst>
          </p:cNvPr>
          <p:cNvSpPr/>
          <p:nvPr userDrawn="1"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27">
            <a:extLst>
              <a:ext uri="{FF2B5EF4-FFF2-40B4-BE49-F238E27FC236}">
                <a16:creationId xmlns:a16="http://schemas.microsoft.com/office/drawing/2014/main" id="{637E771C-CD66-40D8-9C65-C3D69CC9799B}"/>
              </a:ext>
            </a:extLst>
          </p:cNvPr>
          <p:cNvCxnSpPr/>
          <p:nvPr userDrawn="1"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3" name="Shape 778">
            <a:extLst>
              <a:ext uri="{FF2B5EF4-FFF2-40B4-BE49-F238E27FC236}">
                <a16:creationId xmlns:a16="http://schemas.microsoft.com/office/drawing/2014/main" id="{85C09084-C488-457A-BB42-13F77C50776B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14" name="Shape 779">
              <a:extLst>
                <a:ext uri="{FF2B5EF4-FFF2-40B4-BE49-F238E27FC236}">
                  <a16:creationId xmlns:a16="http://schemas.microsoft.com/office/drawing/2014/main" id="{EF718A64-EB66-4089-93E4-27E9AACB58AA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0">
              <a:extLst>
                <a:ext uri="{FF2B5EF4-FFF2-40B4-BE49-F238E27FC236}">
                  <a16:creationId xmlns:a16="http://schemas.microsoft.com/office/drawing/2014/main" id="{C65A39DB-BD26-4ED1-BA4A-CF7E98645FB7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1">
              <a:extLst>
                <a:ext uri="{FF2B5EF4-FFF2-40B4-BE49-F238E27FC236}">
                  <a16:creationId xmlns:a16="http://schemas.microsoft.com/office/drawing/2014/main" id="{9B805393-E42B-4EDA-A90F-E411783DEC2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2">
              <a:extLst>
                <a:ext uri="{FF2B5EF4-FFF2-40B4-BE49-F238E27FC236}">
                  <a16:creationId xmlns:a16="http://schemas.microsoft.com/office/drawing/2014/main" id="{7679BCB1-A1E3-4C3C-88CC-FB0019B1FCE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3">
              <a:extLst>
                <a:ext uri="{FF2B5EF4-FFF2-40B4-BE49-F238E27FC236}">
                  <a16:creationId xmlns:a16="http://schemas.microsoft.com/office/drawing/2014/main" id="{547CD0BE-0F72-4C8C-ABA1-8F69FB229CE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4">
              <a:extLst>
                <a:ext uri="{FF2B5EF4-FFF2-40B4-BE49-F238E27FC236}">
                  <a16:creationId xmlns:a16="http://schemas.microsoft.com/office/drawing/2014/main" id="{E19D020C-DC41-4F68-88BD-4E1D0B280B3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5">
              <a:extLst>
                <a:ext uri="{FF2B5EF4-FFF2-40B4-BE49-F238E27FC236}">
                  <a16:creationId xmlns:a16="http://schemas.microsoft.com/office/drawing/2014/main" id="{5A9C0110-DAD3-4214-8765-637C2BA21C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>
              <a:extLst>
                <a:ext uri="{FF2B5EF4-FFF2-40B4-BE49-F238E27FC236}">
                  <a16:creationId xmlns:a16="http://schemas.microsoft.com/office/drawing/2014/main" id="{FCC73C12-E2B3-4FFE-853F-E381710C9ED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>
              <a:extLst>
                <a:ext uri="{FF2B5EF4-FFF2-40B4-BE49-F238E27FC236}">
                  <a16:creationId xmlns:a16="http://schemas.microsoft.com/office/drawing/2014/main" id="{77E732E2-0619-4F57-86C2-6EBA5FF6CE0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>
              <a:extLst>
                <a:ext uri="{FF2B5EF4-FFF2-40B4-BE49-F238E27FC236}">
                  <a16:creationId xmlns:a16="http://schemas.microsoft.com/office/drawing/2014/main" id="{9683A898-7B4F-4362-A5EA-37A8843223F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>
              <a:extLst>
                <a:ext uri="{FF2B5EF4-FFF2-40B4-BE49-F238E27FC236}">
                  <a16:creationId xmlns:a16="http://schemas.microsoft.com/office/drawing/2014/main" id="{B7E17EAD-26E8-442A-A7C8-4A2833B6C8C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steamcommunity.com/sharedfiles/filedetails/?l=koreana&amp;id=857921986" TargetMode="External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hyperlink" Target="http://store.steampowered.com/app/19680/Alice_Madness_Returns/" TargetMode="External"></Relationship><Relationship Id="rId5" Type="http://schemas.openxmlformats.org/officeDocument/2006/relationships/hyperlink" Target="http://minecraft-mods.ru/tekstury/27089-aperturecraft-256x152.html" TargetMode="External"></Relationship><Relationship Id="rId4" Type="http://schemas.openxmlformats.org/officeDocument/2006/relationships/hyperlink" Target="http://m.inven.co.kr/board/powerbbs.php?come_idx=3509&amp;l=600707" TargetMode="External"></Relationship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image" Target="../media/image19.png"></Relationship><Relationship Id="rId4" Type="http://schemas.openxmlformats.org/officeDocument/2006/relationships/slideLayout" Target="../slideLayouts/slideLayout9.xml"></Relationship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1.png"></Relationship><Relationship Id="rId6" Type="http://schemas.openxmlformats.org/officeDocument/2006/relationships/image" Target="../media/image26.png"></Relationship><Relationship Id="rId5" Type="http://schemas.openxmlformats.org/officeDocument/2006/relationships/image" Target="../media/image25.png"></Relationship><Relationship Id="rId4" Type="http://schemas.openxmlformats.org/officeDocument/2006/relationships/image" Target="../media/image24.png"></Relationship><Relationship Id="rId7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3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slideLayout" Target="../slideLayouts/slideLayout1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2.png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8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7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9" Type="http://schemas.openxmlformats.org/officeDocument/2006/relationships/image" Target="../media/image9.pn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3.xml"></Relationship><Relationship Id="rId5" Type="http://schemas.openxmlformats.org/officeDocument/2006/relationships/image" Target="../media/image12.jpg"></Relationship><Relationship Id="rId4" Type="http://schemas.openxmlformats.org/officeDocument/2006/relationships/image" Target="../media/image11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4.jpe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16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Quattrocento Sans"/>
              </a:rPr>
              <a:t>Room 503</a:t>
            </a:r>
            <a:endParaRPr lang="en" dirty="0">
              <a:latin typeface="Quattrocen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3BC5-2B0C-4A0E-A9B8-E78776B76922}"/>
              </a:ext>
            </a:extLst>
          </p:cNvPr>
          <p:cNvSpPr txBox="1"/>
          <p:nvPr/>
        </p:nvSpPr>
        <p:spPr>
          <a:xfrm>
            <a:off x="5621020" y="3870325"/>
            <a:ext cx="3495675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Quattrocento Sans"/>
              </a:rPr>
              <a:t>2012180002 </a:t>
            </a:r>
            <a:r>
              <a:rPr lang="ko-KR" altLang="en-US" sz="2800" dirty="0">
                <a:latin typeface="Quattrocento Sans"/>
              </a:rPr>
              <a:t>양기석</a:t>
            </a:r>
            <a:endParaRPr lang="en-US" altLang="ko-KR" sz="2800" dirty="0">
              <a:latin typeface="Quattrocento Sans"/>
            </a:endParaRPr>
          </a:p>
          <a:p>
            <a:r>
              <a:rPr lang="en-US" altLang="ko-KR" sz="2800" dirty="0">
                <a:latin typeface="Quattrocento Sans"/>
              </a:rPr>
              <a:t>2015182002 </a:t>
            </a:r>
            <a:r>
              <a:rPr lang="ko-KR" altLang="en-US" sz="2800" dirty="0">
                <a:latin typeface="Quattrocento Sans"/>
              </a:rPr>
              <a:t>고동현</a:t>
            </a:r>
            <a:endParaRPr lang="en-US" altLang="ko-KR" sz="2800" dirty="0">
              <a:latin typeface="Quattrocento Sans"/>
            </a:endParaRPr>
          </a:p>
          <a:p>
            <a:endParaRPr lang="ko-KR" altLang="en-US" sz="2800" dirty="0">
              <a:latin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서버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C146471-FD7A-4C69-81D8-1C11ADEA5E08}"/>
              </a:ext>
            </a:extLst>
          </p:cNvPr>
          <p:cNvSpPr txBox="1">
            <a:spLocks/>
          </p:cNvSpPr>
          <p:nvPr/>
        </p:nvSpPr>
        <p:spPr>
          <a:xfrm>
            <a:off x="1139825" y="1601470"/>
            <a:ext cx="8241030" cy="1938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IOCP를 이용한 서버구현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시스템 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DataBase와 연동을 통한 스테이지 이어하기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플랫폼 및 개발환경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819AE-F567-4B48-97F1-FB7F80C45B69}"/>
              </a:ext>
            </a:extLst>
          </p:cNvPr>
          <p:cNvSpPr txBox="1">
            <a:spLocks/>
          </p:cNvSpPr>
          <p:nvPr/>
        </p:nvSpPr>
        <p:spPr>
          <a:xfrm>
            <a:off x="895350" y="1064260"/>
            <a:ext cx="7868285" cy="3781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◇ DirectX 12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Visual Studio 2017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Windows OS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Mssql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Quattrocento Sans" charset="0"/>
                <a:ea typeface="Quattrocento Sans" charset="0"/>
              </a:rPr>
              <a:t>   </a:t>
            </a:r>
            <a:endParaRPr lang="ko-KR" altLang="en-US" sz="24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개발일정</a:t>
            </a:r>
            <a:endParaRPr lang="en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84A0A81-B1A8-4151-BB35-7B5B55C56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60442"/>
              </p:ext>
            </p:extLst>
          </p:nvPr>
        </p:nvGraphicFramePr>
        <p:xfrm>
          <a:off x="314326" y="1068958"/>
          <a:ext cx="8515348" cy="378074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5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97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개발일정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프레임워크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모델 애니메이션 </a:t>
                      </a:r>
                      <a:endParaRPr lang="ko-KR" altLang="en-US" sz="1400" kern="1200" cap="none" dirty="0">
                        <a:latin typeface="Quattrocento Sans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임포트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맵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31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쉐이더 효과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게임 콘텐츠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UI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597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프레임워크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충돌 체크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0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동기화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kern="1200" cap="none" dirty="0">
                          <a:latin typeface="Quattrocento Sans"/>
                        </a:rPr>
                        <a:t>디버깅 및 테스트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6" name="도형 8">
            <a:extLst>
              <a:ext uri="{FF2B5EF4-FFF2-40B4-BE49-F238E27FC236}">
                <a16:creationId xmlns:a16="http://schemas.microsoft.com/office/drawing/2014/main" id="{050763B8-FDEE-4611-9227-28EFEDF590B5}"/>
              </a:ext>
            </a:extLst>
          </p:cNvPr>
          <p:cNvSpPr>
            <a:spLocks/>
          </p:cNvSpPr>
          <p:nvPr/>
        </p:nvSpPr>
        <p:spPr>
          <a:xfrm>
            <a:off x="2009775" y="1504950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id="{7CFE85FA-793E-4AED-9CFC-1E60FEF90C78}"/>
              </a:ext>
            </a:extLst>
          </p:cNvPr>
          <p:cNvSpPr>
            <a:spLocks/>
          </p:cNvSpPr>
          <p:nvPr/>
        </p:nvSpPr>
        <p:spPr>
          <a:xfrm>
            <a:off x="3724275" y="1898015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8" name="도형 8">
            <a:extLst>
              <a:ext uri="{FF2B5EF4-FFF2-40B4-BE49-F238E27FC236}">
                <a16:creationId xmlns:a16="http://schemas.microsoft.com/office/drawing/2014/main" id="{987EC776-1541-4885-8BC0-8BABD4BE2382}"/>
              </a:ext>
            </a:extLst>
          </p:cNvPr>
          <p:cNvSpPr>
            <a:spLocks/>
          </p:cNvSpPr>
          <p:nvPr/>
        </p:nvSpPr>
        <p:spPr>
          <a:xfrm>
            <a:off x="4572000" y="2301240"/>
            <a:ext cx="17145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9" name="도형 8">
            <a:extLst>
              <a:ext uri="{FF2B5EF4-FFF2-40B4-BE49-F238E27FC236}">
                <a16:creationId xmlns:a16="http://schemas.microsoft.com/office/drawing/2014/main" id="{09AECD85-8616-49D1-9F5A-96DEA11C844A}"/>
              </a:ext>
            </a:extLst>
          </p:cNvPr>
          <p:cNvSpPr>
            <a:spLocks/>
          </p:cNvSpPr>
          <p:nvPr/>
        </p:nvSpPr>
        <p:spPr>
          <a:xfrm>
            <a:off x="2009775" y="2675255"/>
            <a:ext cx="33623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0" name="도형 8">
            <a:extLst>
              <a:ext uri="{FF2B5EF4-FFF2-40B4-BE49-F238E27FC236}">
                <a16:creationId xmlns:a16="http://schemas.microsoft.com/office/drawing/2014/main" id="{D7A5D383-305B-4CE0-AF4F-10677032C902}"/>
              </a:ext>
            </a:extLst>
          </p:cNvPr>
          <p:cNvSpPr>
            <a:spLocks/>
          </p:cNvSpPr>
          <p:nvPr/>
        </p:nvSpPr>
        <p:spPr>
          <a:xfrm>
            <a:off x="5372100" y="3023870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1" name="도형 8">
            <a:extLst>
              <a:ext uri="{FF2B5EF4-FFF2-40B4-BE49-F238E27FC236}">
                <a16:creationId xmlns:a16="http://schemas.microsoft.com/office/drawing/2014/main" id="{FA5A9117-E9DA-4BBA-957E-E715440EBE1D}"/>
              </a:ext>
            </a:extLst>
          </p:cNvPr>
          <p:cNvSpPr>
            <a:spLocks/>
          </p:cNvSpPr>
          <p:nvPr/>
        </p:nvSpPr>
        <p:spPr>
          <a:xfrm>
            <a:off x="7191375" y="3391535"/>
            <a:ext cx="16383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2" name="도형 8">
            <a:extLst>
              <a:ext uri="{FF2B5EF4-FFF2-40B4-BE49-F238E27FC236}">
                <a16:creationId xmlns:a16="http://schemas.microsoft.com/office/drawing/2014/main" id="{A2AB7712-8A3C-4D63-8B69-2A6DFB37B136}"/>
              </a:ext>
            </a:extLst>
          </p:cNvPr>
          <p:cNvSpPr>
            <a:spLocks/>
          </p:cNvSpPr>
          <p:nvPr/>
        </p:nvSpPr>
        <p:spPr>
          <a:xfrm>
            <a:off x="2066925" y="3666490"/>
            <a:ext cx="33623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3" name="도형 8">
            <a:extLst>
              <a:ext uri="{FF2B5EF4-FFF2-40B4-BE49-F238E27FC236}">
                <a16:creationId xmlns:a16="http://schemas.microsoft.com/office/drawing/2014/main" id="{5C36C00F-B93F-4551-B89B-8B3187F5A28C}"/>
              </a:ext>
            </a:extLst>
          </p:cNvPr>
          <p:cNvSpPr>
            <a:spLocks/>
          </p:cNvSpPr>
          <p:nvPr/>
        </p:nvSpPr>
        <p:spPr>
          <a:xfrm>
            <a:off x="4572000" y="3961765"/>
            <a:ext cx="25622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4" name="도형 8">
            <a:extLst>
              <a:ext uri="{FF2B5EF4-FFF2-40B4-BE49-F238E27FC236}">
                <a16:creationId xmlns:a16="http://schemas.microsoft.com/office/drawing/2014/main" id="{C43F3B7F-2221-4892-A58A-B0699227B7E4}"/>
              </a:ext>
            </a:extLst>
          </p:cNvPr>
          <p:cNvSpPr>
            <a:spLocks/>
          </p:cNvSpPr>
          <p:nvPr/>
        </p:nvSpPr>
        <p:spPr>
          <a:xfrm>
            <a:off x="5005070" y="4296410"/>
            <a:ext cx="3643630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5" name="도형 8">
            <a:extLst>
              <a:ext uri="{FF2B5EF4-FFF2-40B4-BE49-F238E27FC236}">
                <a16:creationId xmlns:a16="http://schemas.microsoft.com/office/drawing/2014/main" id="{5FE364CE-530A-4A8F-9034-7271EED07188}"/>
              </a:ext>
            </a:extLst>
          </p:cNvPr>
          <p:cNvSpPr>
            <a:spLocks/>
          </p:cNvSpPr>
          <p:nvPr/>
        </p:nvSpPr>
        <p:spPr>
          <a:xfrm>
            <a:off x="7191375" y="4612005"/>
            <a:ext cx="16383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6" name="도형 3">
            <a:extLst>
              <a:ext uri="{FF2B5EF4-FFF2-40B4-BE49-F238E27FC236}">
                <a16:creationId xmlns:a16="http://schemas.microsoft.com/office/drawing/2014/main" id="{C9B09DA9-F714-46FA-9A7B-2AA5FBB7A3B9}"/>
              </a:ext>
            </a:extLst>
          </p:cNvPr>
          <p:cNvSpPr>
            <a:spLocks/>
          </p:cNvSpPr>
          <p:nvPr/>
        </p:nvSpPr>
        <p:spPr>
          <a:xfrm>
            <a:off x="4923155" y="699135"/>
            <a:ext cx="286385" cy="2863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7" name="텍스트 상자 4">
            <a:extLst>
              <a:ext uri="{FF2B5EF4-FFF2-40B4-BE49-F238E27FC236}">
                <a16:creationId xmlns:a16="http://schemas.microsoft.com/office/drawing/2014/main" id="{8B4020EA-B661-4416-A952-B29C5DEAC9A0}"/>
              </a:ext>
            </a:extLst>
          </p:cNvPr>
          <p:cNvSpPr txBox="1">
            <a:spLocks/>
          </p:cNvSpPr>
          <p:nvPr/>
        </p:nvSpPr>
        <p:spPr>
          <a:xfrm>
            <a:off x="5221605" y="648970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양기석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48" name="도형 5">
            <a:extLst>
              <a:ext uri="{FF2B5EF4-FFF2-40B4-BE49-F238E27FC236}">
                <a16:creationId xmlns:a16="http://schemas.microsoft.com/office/drawing/2014/main" id="{ACFF93B8-95A9-4055-8F80-D5C9F27F2C70}"/>
              </a:ext>
            </a:extLst>
          </p:cNvPr>
          <p:cNvSpPr>
            <a:spLocks/>
          </p:cNvSpPr>
          <p:nvPr/>
        </p:nvSpPr>
        <p:spPr>
          <a:xfrm>
            <a:off x="7132320" y="696595"/>
            <a:ext cx="286385" cy="2863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9" name="텍스트 상자 6">
            <a:extLst>
              <a:ext uri="{FF2B5EF4-FFF2-40B4-BE49-F238E27FC236}">
                <a16:creationId xmlns:a16="http://schemas.microsoft.com/office/drawing/2014/main" id="{609D2FB3-98F1-4FC5-9397-84611F8EED0E}"/>
              </a:ext>
            </a:extLst>
          </p:cNvPr>
          <p:cNvSpPr txBox="1">
            <a:spLocks/>
          </p:cNvSpPr>
          <p:nvPr/>
        </p:nvSpPr>
        <p:spPr>
          <a:xfrm>
            <a:off x="7442835" y="646430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고동현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50" name="도형 5">
            <a:extLst>
              <a:ext uri="{FF2B5EF4-FFF2-40B4-BE49-F238E27FC236}">
                <a16:creationId xmlns:a16="http://schemas.microsoft.com/office/drawing/2014/main" id="{1CDD62A5-A017-4E7F-AC4B-59420014EA0D}"/>
              </a:ext>
            </a:extLst>
          </p:cNvPr>
          <p:cNvSpPr>
            <a:spLocks/>
          </p:cNvSpPr>
          <p:nvPr/>
        </p:nvSpPr>
        <p:spPr>
          <a:xfrm>
            <a:off x="3204210" y="669290"/>
            <a:ext cx="286385" cy="286385"/>
          </a:xfrm>
          <a:prstGeom prst="ellipse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B6412-99BA-416A-871E-35093ED0F8EB}"/>
              </a:ext>
            </a:extLst>
          </p:cNvPr>
          <p:cNvSpPr txBox="1"/>
          <p:nvPr/>
        </p:nvSpPr>
        <p:spPr>
          <a:xfrm>
            <a:off x="3490595" y="646430"/>
            <a:ext cx="12058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Quattrocento Sans"/>
              </a:rPr>
              <a:t>공통</a:t>
            </a:r>
            <a:endParaRPr lang="ko-KR" altLang="en-US" b="1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8002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참고문헌</a:t>
            </a:r>
            <a:endParaRPr lang="en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B62A21-FFE9-435E-8C38-04B838FEB342}"/>
              </a:ext>
            </a:extLst>
          </p:cNvPr>
          <p:cNvSpPr/>
          <p:nvPr/>
        </p:nvSpPr>
        <p:spPr>
          <a:xfrm>
            <a:off x="159798" y="984101"/>
            <a:ext cx="94722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We were here       	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3"/>
              </a:rPr>
              <a:t>http://steamcommunity.com/sharedfiles/filedetails/?l=koreana&amp;id=857921986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캐릭터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 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4"/>
              </a:rPr>
              <a:t>http://m.inven.co.kr/board/powerbbs.php?come_idx=3509&amp;l=600707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배경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  <a:hlinkClick r:id="rId5"/>
              </a:rPr>
              <a:t>http://minecraft-mods.ru/tekstury/27089-aperturecraft-256x152.html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엘리드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매드니스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리턴즈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6"/>
              </a:rPr>
              <a:t>http://store.steampowered.com/app/19680/Alice_Madness_Returns/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Ibb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 &amp; </a:t>
            </a:r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obb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http://store.steampowered.com/app/95400/ibb__obb/</a:t>
            </a: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63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771650" y="2095500"/>
            <a:ext cx="5982335" cy="770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Arial" charset="0"/>
                <a:ea typeface="Arial" charset="0"/>
              </a:rPr>
              <a:t>감사합니다.</a:t>
            </a:r>
            <a:endParaRPr lang="ko-KR" altLang="en-US" sz="44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7">
            <a:extLst>
              <a:ext uri="{FF2B5EF4-FFF2-40B4-BE49-F238E27FC236}">
                <a16:creationId xmlns:a16="http://schemas.microsoft.com/office/drawing/2014/main" id="{C1BDED47-AD4D-466C-BC5B-B475638BDC83}"/>
              </a:ext>
            </a:extLst>
          </p:cNvPr>
          <p:cNvSpPr txBox="1">
            <a:spLocks/>
          </p:cNvSpPr>
          <p:nvPr/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endParaRPr lang="en" dirty="0"/>
          </a:p>
        </p:txBody>
      </p:sp>
      <p:sp>
        <p:nvSpPr>
          <p:cNvPr id="3" name="Shape 139">
            <a:extLst>
              <a:ext uri="{FF2B5EF4-FFF2-40B4-BE49-F238E27FC236}">
                <a16:creationId xmlns:a16="http://schemas.microsoft.com/office/drawing/2014/main" id="{38793B31-902F-4448-AF06-73842A056D91}"/>
              </a:ext>
            </a:extLst>
          </p:cNvPr>
          <p:cNvSpPr txBox="1">
            <a:spLocks/>
          </p:cNvSpPr>
          <p:nvPr/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 baseline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eaLnBrk="0">
              <a:buFontTx/>
              <a:buNone/>
            </a:pPr>
            <a:r>
              <a:rPr lang="en-US" altLang="ko-KR" dirty="0" err="1">
                <a:latin typeface="맑은 고딕" charset="0"/>
                <a:ea typeface="맑은 고딕" charset="0"/>
              </a:rPr>
              <a:t>게임소개</a:t>
            </a:r>
            <a:r>
              <a:rPr lang="en-US" altLang="ko-KR" dirty="0">
                <a:latin typeface="맑은 고딕" charset="0"/>
                <a:ea typeface="맑은 고딕" charset="0"/>
              </a:rPr>
              <a:t> - </a:t>
            </a:r>
            <a:r>
              <a:rPr lang="ko-KR" altLang="en-US" dirty="0">
                <a:latin typeface="맑은 고딕" charset="0"/>
                <a:ea typeface="맑은 고딕" charset="0"/>
              </a:rPr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B8DFE-40C2-45E7-AAFD-610D85A6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" y="1254125"/>
            <a:ext cx="3685540" cy="2578735"/>
          </a:xfrm>
          <a:prstGeom prst="rect">
            <a:avLst/>
          </a:prstGeom>
          <a:noFill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BBF7C7F-98C3-46B5-9BA3-BF7874CF7ADA}"/>
              </a:ext>
            </a:extLst>
          </p:cNvPr>
          <p:cNvSpPr/>
          <p:nvPr/>
        </p:nvSpPr>
        <p:spPr>
          <a:xfrm>
            <a:off x="2513965" y="2872740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8A9F70-C12B-41EE-AB93-80AA60DF9872}"/>
              </a:ext>
            </a:extLst>
          </p:cNvPr>
          <p:cNvSpPr/>
          <p:nvPr/>
        </p:nvSpPr>
        <p:spPr>
          <a:xfrm>
            <a:off x="1530985" y="2248535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CFAD4-C0A0-41E1-8AF2-99B29A21E531}"/>
              </a:ext>
            </a:extLst>
          </p:cNvPr>
          <p:cNvSpPr txBox="1"/>
          <p:nvPr/>
        </p:nvSpPr>
        <p:spPr>
          <a:xfrm>
            <a:off x="4782820" y="1706245"/>
            <a:ext cx="4136390" cy="1730375"/>
          </a:xfrm>
          <a:prstGeom prst="rect">
            <a:avLst/>
          </a:prstGeom>
          <a:noFill/>
        </p:spPr>
        <p:txBody>
          <a:bodyPr wrap="square" lIns="68580" tIns="34290" rIns="68580" bIns="34290" numCol="1" vert="horz" anchor="t">
            <a:spAutoFit/>
          </a:bodyPr>
          <a:lstStyle/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게임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맵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예시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>
              <a:latin typeface="Century Gothic" charset="0"/>
              <a:ea typeface="Century Gothic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플레이어가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각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맵마다 정해진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위치에서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등장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스테이지를 깰수록 난이도 증가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817C4-60F6-4E4C-935A-132B2AEB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2421890"/>
            <a:ext cx="164465" cy="186055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E9C0AB2-A823-4B2C-B121-D7645AD101F9}"/>
              </a:ext>
            </a:extLst>
          </p:cNvPr>
          <p:cNvSpPr txBox="1">
            <a:spLocks/>
          </p:cNvSpPr>
          <p:nvPr/>
        </p:nvSpPr>
        <p:spPr>
          <a:xfrm>
            <a:off x="889000" y="3823335"/>
            <a:ext cx="2460625" cy="193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381000"/>
            <a:r>
              <a: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“Portal” 게임 설명 이미지</a:t>
            </a: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1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53235" y="865505"/>
            <a:ext cx="5629910" cy="2517775"/>
            <a:chOff x="1753235" y="865505"/>
            <a:chExt cx="5629910" cy="2517775"/>
          </a:xfrm>
        </p:grpSpPr>
        <p:pic>
          <p:nvPicPr>
            <p:cNvPr id="5" name="그림 4" descr="C:/Users/yang/AppData/Roaming/PolarisOffice/ETemp/13612_51392520/image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53235" y="869950"/>
              <a:ext cx="1908810" cy="2513330"/>
            </a:xfrm>
            <a:prstGeom prst="rect">
              <a:avLst/>
            </a:prstGeom>
            <a:noFill/>
          </p:spPr>
        </p:pic>
        <p:sp>
          <p:nvSpPr>
            <p:cNvPr id="6" name="도형 5"/>
            <p:cNvSpPr>
              <a:spLocks/>
            </p:cNvSpPr>
            <p:nvPr/>
          </p:nvSpPr>
          <p:spPr>
            <a:xfrm rot="10800000" flipV="1">
              <a:off x="3661410" y="865505"/>
              <a:ext cx="3721735" cy="367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캐릭터 컨셉 / 스토리</a:t>
              </a: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 rot="10800000" flipV="1">
              <a:off x="3658870" y="1261110"/>
              <a:ext cx="3721735" cy="2120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altLang="ko-KR" sz="14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인간형 로봇.</a:t>
              </a:r>
              <a:endParaRPr lang="ko-KR" altLang="en-US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범죄자 갱생 프로그램이 시행 되었지만,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인권 위원회와 갈등 끝에 로봇에 이식하여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벌을 받는 것으로 합의.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도형 9"/>
          <p:cNvSpPr>
            <a:spLocks/>
          </p:cNvSpPr>
          <p:nvPr/>
        </p:nvSpPr>
        <p:spPr>
          <a:xfrm rot="10800000" flipV="1">
            <a:off x="1752600" y="3436620"/>
            <a:ext cx="5628005" cy="1230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캐릭터 모션  : 걷기 , 점프 , 충전하기 , 기능정지 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번개 4"/>
          <p:cNvSpPr>
            <a:spLocks/>
          </p:cNvSpPr>
          <p:nvPr/>
        </p:nvSpPr>
        <p:spPr>
          <a:xfrm>
            <a:off x="1218565" y="1831340"/>
            <a:ext cx="1689735" cy="2251075"/>
          </a:xfrm>
          <a:prstGeom prst="lightningBolt">
            <a:avLst/>
          </a:prstGeom>
          <a:solidFill>
            <a:srgbClr val="E1930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10895" y="1221105"/>
            <a:ext cx="25076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- 캐릭터 충전 상태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3689985" y="1929130"/>
            <a:ext cx="4892675" cy="2030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활동을 할 수 있는 에너지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해당 UI로 남은 배터리 확인 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특정행동을 할 때 마다 배터리 소모량이 다름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캐릭터의 에너지를 소모시켜 다른 캐릭터의 에너지를 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충전가능.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73580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캐릭터 충전받기</a:t>
            </a:r>
            <a:endParaRPr lang="ko-KR" altLang="en-US" sz="18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ang/AppData/Roaming/PolarisOffice/ETemp/13612_51392520/fImage556973576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254381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898650" y="4436110"/>
            <a:ext cx="579882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캐릭터의 행동에는 에너지가 소모되므로 충전이 필요하다.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190490" y="182626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방법 2.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yang/AppData/Roaming/PolarisOffice/ETemp/13612_51392520/fImage556973606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54127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5942965" y="358521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206365" y="2233295"/>
            <a:ext cx="246316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소모</a:t>
            </a: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번개 14"/>
          <p:cNvSpPr>
            <a:spLocks/>
          </p:cNvSpPr>
          <p:nvPr/>
        </p:nvSpPr>
        <p:spPr>
          <a:xfrm>
            <a:off x="7063105" y="3634105"/>
            <a:ext cx="380365" cy="473710"/>
          </a:xfrm>
          <a:prstGeom prst="lightningBolt">
            <a:avLst/>
          </a:prstGeom>
          <a:solidFill>
            <a:schemeClr val="bg1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번개 15"/>
          <p:cNvSpPr>
            <a:spLocks/>
          </p:cNvSpPr>
          <p:nvPr/>
        </p:nvSpPr>
        <p:spPr>
          <a:xfrm>
            <a:off x="5205730" y="3640455"/>
            <a:ext cx="380365" cy="473710"/>
          </a:xfrm>
          <a:prstGeom prst="lightningBolt">
            <a:avLst/>
          </a:prstGeom>
          <a:solidFill>
            <a:srgbClr val="FCCC00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yang/AppData/Roaming/PolarisOffice/ETemp/13612_51392520/fImage35836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5" y="2944495"/>
            <a:ext cx="766445" cy="763270"/>
          </a:xfrm>
          <a:prstGeom prst="rect">
            <a:avLst/>
          </a:prstGeom>
          <a:noFill/>
        </p:spPr>
      </p:pic>
      <p:pic>
        <p:nvPicPr>
          <p:cNvPr id="18" name="그림 17" descr="C:/Users/yang/AppData/Roaming/PolarisOffice/ETemp/13612_51392520/fImage3583614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14475" y="2839720"/>
            <a:ext cx="766445" cy="76327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2843530" y="2787015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충전소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yang/AppData/Roaming/PolarisOffice/ETemp/13612_51392520/fImage556973620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" y="2637155"/>
            <a:ext cx="969010" cy="1572895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1302385" y="182372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방법 1.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yang/AppData/Roaming/PolarisOffice/ETemp/13612_51392520/fImage3583622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3910" y="2839720"/>
            <a:ext cx="766445" cy="76327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308735" y="2360930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 descr="C:/Users/yang/AppData/Roaming/PolarisOffice/ETemp/13612_51392520/fImage55002624147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3084195"/>
            <a:ext cx="1085215" cy="1081405"/>
          </a:xfrm>
          <a:prstGeom prst="rect">
            <a:avLst/>
          </a:prstGeom>
          <a:noFill/>
        </p:spPr>
      </p:pic>
      <p:sp>
        <p:nvSpPr>
          <p:cNvPr id="27" name="번개 26"/>
          <p:cNvSpPr>
            <a:spLocks/>
          </p:cNvSpPr>
          <p:nvPr/>
        </p:nvSpPr>
        <p:spPr>
          <a:xfrm>
            <a:off x="1898015" y="3742690"/>
            <a:ext cx="380365" cy="473710"/>
          </a:xfrm>
          <a:prstGeom prst="lightningBolt">
            <a:avLst/>
          </a:prstGeom>
          <a:solidFill>
            <a:srgbClr val="FCCC00">
              <a:alpha val="40035"/>
            </a:srgbClr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오브젝트 충전하기</a:t>
            </a:r>
            <a:endParaRPr lang="ko-KR" altLang="en-US" sz="18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ang/AppData/Roaming/PolarisOffice/ETemp/6668_56176664/image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96085" y="1991360"/>
            <a:ext cx="958215" cy="1566545"/>
          </a:xfrm>
          <a:prstGeom prst="rect"/>
          <a:noFill/>
          <a:scene3d>
            <a:camera prst="orthographicFront">
              <a:rot lat="0" lon="10200000" rev="0"/>
            </a:camera>
            <a:lightRig rig="threePt" dir="t"/>
          </a:scene3d>
          <a:sp3d prstMaterial="warmMatte"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2477135" y="3203575"/>
            <a:ext cx="1454785" cy="309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yang/AppData/Roaming/PolarisOffice/ETemp/6668_56176664/image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440305" y="2562860"/>
            <a:ext cx="767080" cy="763905"/>
          </a:xfrm>
          <a:prstGeom prst="rect"/>
          <a:noFill/>
        </p:spPr>
      </p:pic>
      <p:pic>
        <p:nvPicPr>
          <p:cNvPr id="9" name="그림 8" descr="C:/Users/yang/AppData/Roaming/PolarisOffice/ETemp/6668_56176664/image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8020" y="2366645"/>
            <a:ext cx="790575" cy="1035685"/>
          </a:xfrm>
          <a:prstGeom prst="rect"/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 rot="0">
            <a:off x="1693545" y="3830320"/>
            <a:ext cx="6191250" cy="7086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오브젝트에  자신의 에너지를 사용하여 충전할 수 있다.</a:t>
            </a: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충전된 오브젝트는 일정시간동안 빛을 내거나, 움직이는 등의 행동을 한다.</a:t>
            </a: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yang/AppData/Roaming/PolarisOffice/ETemp/6668_56176664/image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674235" y="2367915"/>
            <a:ext cx="1123315" cy="1118235"/>
          </a:xfrm>
          <a:prstGeom prst="rect"/>
          <a:noFill/>
        </p:spPr>
      </p:pic>
      <p:pic>
        <p:nvPicPr>
          <p:cNvPr id="12" name="그림 11" descr="C:/Users/yang/AppData/Roaming/PolarisOffice/ETemp/6668_56176664/image2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31280" y="2553335"/>
            <a:ext cx="1174115" cy="805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5715" y="4352290"/>
            <a:ext cx="9144000" cy="79057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1381125" y="31051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latin typeface="맑은 고딕" charset="0"/>
                <a:ea typeface="맑은 고딕" charset="0"/>
              </a:rPr>
              <a:t>목차</a:t>
            </a:r>
            <a:endParaRPr lang="ko-KR" altLang="en-US" sz="16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381125" y="1657350"/>
            <a:ext cx="3227070" cy="2207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778F5-2D75-4953-8F43-38B18AE735B9}"/>
              </a:ext>
            </a:extLst>
          </p:cNvPr>
          <p:cNvSpPr txBox="1"/>
          <p:nvPr/>
        </p:nvSpPr>
        <p:spPr>
          <a:xfrm>
            <a:off x="1557655" y="1213485"/>
            <a:ext cx="4363720" cy="31393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개발목적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게임소개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기술적요소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플랫폼소개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개발일정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Quattrocento Sans" charset="0"/>
              <a:ea typeface="Quattrocento Sans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415E3E-4ED8-4AA9-A930-281C225627E3}"/>
              </a:ext>
            </a:extLst>
          </p:cNvPr>
          <p:cNvSpPr/>
          <p:nvPr/>
        </p:nvSpPr>
        <p:spPr>
          <a:xfrm>
            <a:off x="1036955" y="137922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090295" y="916305"/>
            <a:ext cx="4538345" cy="277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첫 </a:t>
            </a:r>
            <a:r>
              <a:rPr lang="en-US" altLang="ko-KR" sz="18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방(</a:t>
            </a:r>
            <a:r>
              <a: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도산지옥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F7F1D1-983E-4B84-9E68-6E25D99FDB89}"/>
              </a:ext>
            </a:extLst>
          </p:cNvPr>
          <p:cNvSpPr/>
          <p:nvPr/>
        </p:nvSpPr>
        <p:spPr>
          <a:xfrm>
            <a:off x="854075" y="1129665"/>
            <a:ext cx="7720330" cy="265747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4ED5C2-10A1-4A7A-A08E-EAA9674D5019}"/>
              </a:ext>
            </a:extLst>
          </p:cNvPr>
          <p:cNvSpPr/>
          <p:nvPr/>
        </p:nvSpPr>
        <p:spPr>
          <a:xfrm>
            <a:off x="854075" y="3132455"/>
            <a:ext cx="862330" cy="654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1A4EAA-F6C1-4CDB-8E18-B1951F8164E4}"/>
              </a:ext>
            </a:extLst>
          </p:cNvPr>
          <p:cNvSpPr/>
          <p:nvPr/>
        </p:nvSpPr>
        <p:spPr>
          <a:xfrm>
            <a:off x="7716520" y="621030"/>
            <a:ext cx="862330" cy="888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탈출</a:t>
            </a: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 rot="0">
            <a:off x="792480" y="3998595"/>
            <a:ext cx="4966335" cy="737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낭떠러지에 떨어지면 칼날에 찔려 사망한다</a:t>
            </a: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맵 곳곳에 퍼즐을 협동을 통해 풀면서 출구를 찾는다</a:t>
            </a: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2D6A36-0E29-4310-BCCF-6D1D1EF39B9E}"/>
              </a:ext>
            </a:extLst>
          </p:cNvPr>
          <p:cNvSpPr/>
          <p:nvPr/>
        </p:nvSpPr>
        <p:spPr>
          <a:xfrm rot="5400000">
            <a:off x="1791335" y="61722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453730-90B1-4440-B3F2-4C487CBD185E}"/>
              </a:ext>
            </a:extLst>
          </p:cNvPr>
          <p:cNvSpPr/>
          <p:nvPr/>
        </p:nvSpPr>
        <p:spPr>
          <a:xfrm rot="5400000">
            <a:off x="3308350" y="222123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05A35B-AE9E-463F-8101-70C83889F25D}"/>
              </a:ext>
            </a:extLst>
          </p:cNvPr>
          <p:cNvSpPr/>
          <p:nvPr/>
        </p:nvSpPr>
        <p:spPr>
          <a:xfrm>
            <a:off x="2550160" y="1450975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CA4AFB-0D96-4423-8F9E-BFB22EC5CAB0}"/>
              </a:ext>
            </a:extLst>
          </p:cNvPr>
          <p:cNvSpPr/>
          <p:nvPr/>
        </p:nvSpPr>
        <p:spPr>
          <a:xfrm rot="5400000">
            <a:off x="3905250" y="2136140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214978-6B5B-4203-BC33-B8E9EB89EB98}"/>
              </a:ext>
            </a:extLst>
          </p:cNvPr>
          <p:cNvSpPr/>
          <p:nvPr/>
        </p:nvSpPr>
        <p:spPr>
          <a:xfrm>
            <a:off x="4077335" y="232156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A77E44-ECAB-4AB7-BCCA-23D1B3A62C43}"/>
              </a:ext>
            </a:extLst>
          </p:cNvPr>
          <p:cNvSpPr/>
          <p:nvPr/>
        </p:nvSpPr>
        <p:spPr>
          <a:xfrm rot="5400000">
            <a:off x="4845685" y="249936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3998C9-9798-45A5-88C6-8AA2E2DBCFEC}"/>
              </a:ext>
            </a:extLst>
          </p:cNvPr>
          <p:cNvSpPr/>
          <p:nvPr/>
        </p:nvSpPr>
        <p:spPr>
          <a:xfrm rot="5400000">
            <a:off x="3416300" y="2139950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3CEB03-0359-4157-816F-64EA767063E9}"/>
              </a:ext>
            </a:extLst>
          </p:cNvPr>
          <p:cNvSpPr/>
          <p:nvPr/>
        </p:nvSpPr>
        <p:spPr>
          <a:xfrm>
            <a:off x="3235960" y="164973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E34AD2-A0CB-4D84-8727-0F4A4131CCE9}"/>
              </a:ext>
            </a:extLst>
          </p:cNvPr>
          <p:cNvSpPr/>
          <p:nvPr/>
        </p:nvSpPr>
        <p:spPr>
          <a:xfrm rot="5400000">
            <a:off x="3408680" y="1181735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5A90E7-DFEC-4516-A387-8088B1DD692A}"/>
              </a:ext>
            </a:extLst>
          </p:cNvPr>
          <p:cNvSpPr/>
          <p:nvPr/>
        </p:nvSpPr>
        <p:spPr>
          <a:xfrm rot="10800000">
            <a:off x="4032250" y="1129665"/>
            <a:ext cx="497205" cy="72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B88EA8-305C-4E17-A69D-F4956949819C}"/>
              </a:ext>
            </a:extLst>
          </p:cNvPr>
          <p:cNvSpPr/>
          <p:nvPr/>
        </p:nvSpPr>
        <p:spPr>
          <a:xfrm rot="5400000">
            <a:off x="4329430" y="1185545"/>
            <a:ext cx="48958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88FE48-C61E-4F30-8526-2FC3BC89BE34}"/>
              </a:ext>
            </a:extLst>
          </p:cNvPr>
          <p:cNvSpPr/>
          <p:nvPr/>
        </p:nvSpPr>
        <p:spPr>
          <a:xfrm>
            <a:off x="6686550" y="135890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0BBE56-1F0F-414C-A8FE-F1CA86D3A9F0}"/>
              </a:ext>
            </a:extLst>
          </p:cNvPr>
          <p:cNvSpPr/>
          <p:nvPr/>
        </p:nvSpPr>
        <p:spPr>
          <a:xfrm rot="5400000">
            <a:off x="5635625" y="598805"/>
            <a:ext cx="48958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807540-0797-45E3-8CDD-4F84FAFE7979}"/>
              </a:ext>
            </a:extLst>
          </p:cNvPr>
          <p:cNvSpPr/>
          <p:nvPr/>
        </p:nvSpPr>
        <p:spPr>
          <a:xfrm rot="5400000">
            <a:off x="6544945" y="249936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34999FD-5451-4B2A-84EC-1BF2CA56F8EF}"/>
              </a:ext>
            </a:extLst>
          </p:cNvPr>
          <p:cNvSpPr/>
          <p:nvPr/>
        </p:nvSpPr>
        <p:spPr>
          <a:xfrm>
            <a:off x="6686550" y="2351405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75F9F1-E924-4A29-94CA-3EDEF650C3F2}"/>
              </a:ext>
            </a:extLst>
          </p:cNvPr>
          <p:cNvSpPr/>
          <p:nvPr/>
        </p:nvSpPr>
        <p:spPr>
          <a:xfrm>
            <a:off x="7724775" y="2618105"/>
            <a:ext cx="484505" cy="11347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C94A37-D7E1-4EE7-AB97-E87D1C65872C}"/>
              </a:ext>
            </a:extLst>
          </p:cNvPr>
          <p:cNvSpPr/>
          <p:nvPr/>
        </p:nvSpPr>
        <p:spPr>
          <a:xfrm>
            <a:off x="5217160" y="145796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E172E1F-1C2D-4779-ACE0-F335319D1441}"/>
              </a:ext>
            </a:extLst>
          </p:cNvPr>
          <p:cNvSpPr/>
          <p:nvPr/>
        </p:nvSpPr>
        <p:spPr>
          <a:xfrm rot="5400000">
            <a:off x="1266825" y="2218690"/>
            <a:ext cx="497205" cy="923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968F936-FEAA-4F07-92DC-1D95F8F5AFF8}"/>
              </a:ext>
            </a:extLst>
          </p:cNvPr>
          <p:cNvSpPr/>
          <p:nvPr/>
        </p:nvSpPr>
        <p:spPr>
          <a:xfrm>
            <a:off x="1977390" y="1404620"/>
            <a:ext cx="119380" cy="433705"/>
          </a:xfrm>
          <a:prstGeom prst="rect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0219906C-144A-4779-96CC-B50A3EBB0986}"/>
              </a:ext>
            </a:extLst>
          </p:cNvPr>
          <p:cNvSpPr/>
          <p:nvPr/>
        </p:nvSpPr>
        <p:spPr>
          <a:xfrm>
            <a:off x="1556385" y="2351405"/>
            <a:ext cx="473710" cy="710565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CE7E1E-764B-4E5C-A4A0-5E271B8CD35E}"/>
              </a:ext>
            </a:extLst>
          </p:cNvPr>
          <p:cNvSpPr/>
          <p:nvPr/>
        </p:nvSpPr>
        <p:spPr>
          <a:xfrm>
            <a:off x="2798445" y="3300730"/>
            <a:ext cx="550545" cy="481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42B9F4-EEEF-4DD4-BF3A-51BD88583A5C}"/>
              </a:ext>
            </a:extLst>
          </p:cNvPr>
          <p:cNvSpPr/>
          <p:nvPr/>
        </p:nvSpPr>
        <p:spPr>
          <a:xfrm>
            <a:off x="3870325" y="1344930"/>
            <a:ext cx="161925" cy="5092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곱하기 기호 63">
            <a:extLst>
              <a:ext uri="{FF2B5EF4-FFF2-40B4-BE49-F238E27FC236}">
                <a16:creationId xmlns:a16="http://schemas.microsoft.com/office/drawing/2014/main" id="{33CDA5D1-4C9D-41A9-9465-77BD5731A71E}"/>
              </a:ext>
            </a:extLst>
          </p:cNvPr>
          <p:cNvSpPr/>
          <p:nvPr/>
        </p:nvSpPr>
        <p:spPr>
          <a:xfrm>
            <a:off x="2797175" y="3277870"/>
            <a:ext cx="536575" cy="6172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CE71EA56-8357-41D4-9655-9A4E195D562C}"/>
              </a:ext>
            </a:extLst>
          </p:cNvPr>
          <p:cNvSpPr/>
          <p:nvPr/>
        </p:nvSpPr>
        <p:spPr>
          <a:xfrm>
            <a:off x="4023360" y="1123950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2E8E4983-2913-451E-BC76-90E893A0A872}"/>
              </a:ext>
            </a:extLst>
          </p:cNvPr>
          <p:cNvSpPr/>
          <p:nvPr/>
        </p:nvSpPr>
        <p:spPr>
          <a:xfrm>
            <a:off x="5838190" y="2743835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85FE90-ECCB-46FA-A1A6-F0010AC66005}"/>
              </a:ext>
            </a:extLst>
          </p:cNvPr>
          <p:cNvSpPr/>
          <p:nvPr/>
        </p:nvSpPr>
        <p:spPr>
          <a:xfrm>
            <a:off x="5786120" y="2517140"/>
            <a:ext cx="528320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DFAA8E15-1CBB-4D06-A32E-7FAE567BC43B}"/>
              </a:ext>
            </a:extLst>
          </p:cNvPr>
          <p:cNvSpPr/>
          <p:nvPr/>
        </p:nvSpPr>
        <p:spPr>
          <a:xfrm>
            <a:off x="5800725" y="2527300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54C8F0-EB14-4682-99C0-0EF17B55D092}"/>
              </a:ext>
            </a:extLst>
          </p:cNvPr>
          <p:cNvSpPr/>
          <p:nvPr/>
        </p:nvSpPr>
        <p:spPr>
          <a:xfrm>
            <a:off x="7724775" y="1343660"/>
            <a:ext cx="484505" cy="1327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F685D9C-785C-4BDA-BFEE-EA0DA18D3A3F}"/>
              </a:ext>
            </a:extLst>
          </p:cNvPr>
          <p:cNvSpPr/>
          <p:nvPr/>
        </p:nvSpPr>
        <p:spPr>
          <a:xfrm>
            <a:off x="6682740" y="1837690"/>
            <a:ext cx="497205" cy="220345"/>
          </a:xfrm>
          <a:prstGeom prst="flowChart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B8A92474-2FCA-4DD1-A331-A934BA72C329}"/>
              </a:ext>
            </a:extLst>
          </p:cNvPr>
          <p:cNvSpPr/>
          <p:nvPr/>
        </p:nvSpPr>
        <p:spPr>
          <a:xfrm>
            <a:off x="5213985" y="2078355"/>
            <a:ext cx="536575" cy="617220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56E849C-F17B-4672-A8FD-45751E15D5E3}"/>
              </a:ext>
            </a:extLst>
          </p:cNvPr>
          <p:cNvSpPr/>
          <p:nvPr/>
        </p:nvSpPr>
        <p:spPr>
          <a:xfrm>
            <a:off x="7201535" y="3251835"/>
            <a:ext cx="152400" cy="494030"/>
          </a:xfrm>
          <a:prstGeom prst="rect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처리 74"/>
          <p:cNvSpPr>
            <a:spLocks/>
          </p:cNvSpPr>
          <p:nvPr/>
        </p:nvSpPr>
        <p:spPr>
          <a:xfrm rot="0">
            <a:off x="6219825" y="4000500"/>
            <a:ext cx="497840" cy="220980"/>
          </a:xfrm>
          <a:prstGeom prst="flowChartProcess"/>
          <a:solidFill>
            <a:srgbClr val="FFFF00"/>
          </a:solidFill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 rot="0">
            <a:off x="6932295" y="3931920"/>
            <a:ext cx="105346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: </a:t>
            </a:r>
            <a:r>
              <a:rPr lang="en-US" altLang="ko-KR" sz="1200" cap="none" dirty="0" smtClean="0" b="0">
                <a:latin typeface="맑은 고딕" charset="0"/>
                <a:ea typeface="맑은 고딕" charset="0"/>
              </a:rPr>
              <a:t>충전기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7" name="곱하기 기호 76"/>
          <p:cNvSpPr>
            <a:spLocks/>
          </p:cNvSpPr>
          <p:nvPr/>
        </p:nvSpPr>
        <p:spPr>
          <a:xfrm rot="0">
            <a:off x="6050280" y="4426585"/>
            <a:ext cx="361315" cy="373380"/>
          </a:xfrm>
          <a:prstGeom prst="mathMultiply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텍스트 상자 77"/>
          <p:cNvSpPr txBox="1">
            <a:spLocks/>
          </p:cNvSpPr>
          <p:nvPr/>
        </p:nvSpPr>
        <p:spPr>
          <a:xfrm rot="0">
            <a:off x="6920230" y="4358005"/>
            <a:ext cx="180213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</a:t>
            </a:r>
            <a:endParaRPr lang="ko-KR" altLang="en-US" sz="16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직사각형 78"/>
          <p:cNvSpPr>
            <a:spLocks/>
          </p:cNvSpPr>
          <p:nvPr/>
        </p:nvSpPr>
        <p:spPr>
          <a:xfrm rot="0">
            <a:off x="6614795" y="4417060"/>
            <a:ext cx="85725" cy="316865"/>
          </a:xfrm>
          <a:prstGeom prst="rect"/>
          <a:solidFill>
            <a:schemeClr val="bg1">
              <a:lumMod val="75000"/>
              <a:lumOff val="0"/>
            </a:schemeClr>
          </a:solidFill>
          <a:ln w="571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381125" y="31305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개발목적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796415" y="4511675"/>
            <a:ext cx="178371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Arial" charset="0"/>
                <a:ea typeface="Arial" charset="0"/>
              </a:rPr>
              <a:t>단서를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찾아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탈출하는</a:t>
            </a:r>
            <a:endParaRPr lang="ko-KR" altLang="en-US" sz="12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Alice Madness Returns</a:t>
            </a:r>
            <a:endParaRPr lang="ko-KR" altLang="en-US" sz="1200" b="0" cap="none" dirty="0">
              <a:latin typeface="Quattrocento Sans" charset="0"/>
              <a:ea typeface="Quattrocento Sans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569E10-E12A-473A-B1A1-0D454167756E}"/>
              </a:ext>
            </a:extLst>
          </p:cNvPr>
          <p:cNvGrpSpPr/>
          <p:nvPr/>
        </p:nvGrpSpPr>
        <p:grpSpPr>
          <a:xfrm>
            <a:off x="5107305" y="2018030"/>
            <a:ext cx="2890520" cy="2809240"/>
            <a:chOff x="5107305" y="2018030"/>
            <a:chExt cx="2890520" cy="28092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07305" y="2018030"/>
              <a:ext cx="2891155" cy="248158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>
              <a:spLocks/>
            </p:cNvSpPr>
            <p:nvPr/>
          </p:nvSpPr>
          <p:spPr>
            <a:xfrm>
              <a:off x="5655310" y="4551045"/>
              <a:ext cx="1783715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latin typeface="Arial" charset="0"/>
                  <a:ea typeface="Arial" charset="0"/>
                </a:rPr>
                <a:t>함께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</a:t>
              </a:r>
              <a:r>
                <a:rPr lang="en-US" altLang="ko-KR" sz="1200" b="0" cap="none" dirty="0">
                  <a:latin typeface="Arial" charset="0"/>
                  <a:ea typeface="Arial" charset="0"/>
                </a:rPr>
                <a:t>협동하는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ibb&amp;obb</a:t>
              </a:r>
              <a:endParaRPr lang="ko-KR" altLang="en-US" sz="1200" b="0" cap="none" dirty="0">
                <a:latin typeface="Quattrocento Sans" charset="0"/>
                <a:ea typeface="Quattrocento Sans" charset="0"/>
              </a:endParaRPr>
            </a:p>
          </p:txBody>
        </p:sp>
      </p:grpSp>
      <p:sp>
        <p:nvSpPr>
          <p:cNvPr id="7" name="TextBox 6"/>
          <p:cNvSpPr txBox="1">
            <a:spLocks/>
          </p:cNvSpPr>
          <p:nvPr/>
        </p:nvSpPr>
        <p:spPr>
          <a:xfrm>
            <a:off x="1202690" y="947420"/>
            <a:ext cx="7004685" cy="1077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경쟁과 승리에 치우친 게임에서 즐기기 위한 게임이 필요하다고 생각한다.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또한, 함께 즐기는 협동게임은 몇 배로 재미있다고 생각하기 때문에 이러한 게임을 개발하려 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835" y="2027555"/>
            <a:ext cx="2940050" cy="2481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9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C018-B626-42C4-8080-7F59AF8D6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0" y="1279525"/>
            <a:ext cx="7290435" cy="3231515"/>
          </a:xfrm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게임장르 – 어드벤처 퍼즐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시점  –  3인칭 시점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구성 – 천장이 닫힌 밀폐된 공간으로 구성.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크기 – X축(30M-100M) , Z축(30M-100M),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높이(10M-30M)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 크기 – (x,y,z) : (0.3, 1, 0.3) M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11" y="1884045"/>
            <a:ext cx="1034415" cy="96774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70EBA-F276-4581-931A-9FC0C2BD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01" y="1884425"/>
            <a:ext cx="922211" cy="9570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164080-DBA4-450B-929A-EFDFF9BFF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11" y="1881124"/>
            <a:ext cx="941705" cy="969645"/>
          </a:xfrm>
          <a:prstGeom prst="rect">
            <a:avLst/>
          </a:prstGeom>
        </p:spPr>
      </p:pic>
      <p:sp>
        <p:nvSpPr>
          <p:cNvPr id="139" name="텍스트 개체 틀 138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배경 스토리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739390" y="931545"/>
            <a:ext cx="3606165" cy="522605"/>
            <a:chOff x="2739390" y="931545"/>
            <a:chExt cx="3606165" cy="522605"/>
          </a:xfrm>
        </p:grpSpPr>
        <p:sp>
          <p:nvSpPr>
            <p:cNvPr id="140" name="텍스트 상자 139"/>
            <p:cNvSpPr txBox="1">
              <a:spLocks/>
            </p:cNvSpPr>
            <p:nvPr/>
          </p:nvSpPr>
          <p:spPr>
            <a:xfrm>
              <a:off x="2897505" y="1006475"/>
              <a:ext cx="344805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atin typeface="맑은 고딕" charset="0"/>
                  <a:ea typeface="맑은 고딕" charset="0"/>
                </a:rPr>
                <a:t>- 국가 범죄자 갱생 프로젝트 -</a:t>
              </a:r>
              <a:endParaRPr lang="ko-KR" altLang="en-US" sz="1800" b="1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2739390" y="931545"/>
              <a:ext cx="3578860" cy="522605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" y="1874393"/>
            <a:ext cx="1083945" cy="95948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7" y="1866772"/>
            <a:ext cx="1139190" cy="97472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40" y="1864233"/>
            <a:ext cx="1115695" cy="9696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88" y="1882775"/>
            <a:ext cx="1004570" cy="978535"/>
          </a:xfrm>
          <a:prstGeom prst="rect">
            <a:avLst/>
          </a:prstGeom>
          <a:noFill/>
        </p:spPr>
      </p:pic>
      <p:sp>
        <p:nvSpPr>
          <p:cNvPr id="147" name="텍스트 상자 146"/>
          <p:cNvSpPr txBox="1">
            <a:spLocks/>
          </p:cNvSpPr>
          <p:nvPr/>
        </p:nvSpPr>
        <p:spPr>
          <a:xfrm>
            <a:off x="267716" y="1510030"/>
            <a:ext cx="15659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스토리 라인</a:t>
            </a:r>
            <a:endParaRPr lang="ko-KR" altLang="en-US" sz="1800" b="1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8" name="도형 147"/>
          <p:cNvCxnSpPr>
            <a:cxnSpLocks/>
            <a:stCxn id="143" idx="1"/>
          </p:cNvCxnSpPr>
          <p:nvPr/>
        </p:nvCxnSpPr>
        <p:spPr>
          <a:xfrm flipV="1">
            <a:off x="84599" y="2340483"/>
            <a:ext cx="8355313" cy="1365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>
            <a:off x="8194934" y="1884426"/>
            <a:ext cx="941705" cy="978535"/>
          </a:xfrm>
          <a:prstGeom prst="roundRect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탈출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5CCCE5B2-9E9A-45EF-94A5-986F2799D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025" y="3064383"/>
            <a:ext cx="6733996" cy="227361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강력 범죄자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들을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로봇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으로 만들어 죄를 뉘우치게 한다 !</a:t>
            </a: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불교의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가지 지옥을 본따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7개의 방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을 거쳐야 다시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돌아올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범죄자들의 죄에 해당하는 퍼즐이 준비되어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최순실게이트 사건의 주인공들을 플레이 한다 !</a:t>
            </a:r>
            <a:endParaRPr lang="ko-KR" altLang="en-US" sz="14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캐릭터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810" y="1037590"/>
            <a:ext cx="2618105" cy="3444875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3963035" y="722630"/>
            <a:ext cx="461010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Century Gothic" charset="0"/>
              <a:ea typeface="Century Gothic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캐릭터는 게임 스토리에 맞게 로봇을 사용.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963035" y="1550670"/>
            <a:ext cx="4991100" cy="1384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곳곳에 숨겨진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충전기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배터리를 충전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하여 움직인다.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방을 탈출할 때, 배터리를 효율적으로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사용해야 한다 ! </a:t>
            </a: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3578860" y="2924175"/>
            <a:ext cx="4815840" cy="1906905"/>
            <a:chOff x="3578860" y="2924175"/>
            <a:chExt cx="4815840" cy="1906905"/>
          </a:xfrm>
        </p:grpSpPr>
        <p:sp>
          <p:nvSpPr>
            <p:cNvPr id="143" name="화살표: 왼쪽/오른쪽 142"/>
            <p:cNvSpPr>
              <a:spLocks/>
            </p:cNvSpPr>
            <p:nvPr/>
          </p:nvSpPr>
          <p:spPr>
            <a:xfrm>
              <a:off x="7262495" y="4222115"/>
              <a:ext cx="1087120" cy="1955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3578860" y="2924175"/>
              <a:ext cx="4815840" cy="1906905"/>
              <a:chOff x="3578860" y="2924175"/>
              <a:chExt cx="4815840" cy="1906905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0" t="23477" r="22882" b="21210"/>
              <a:stretch>
                <a:fillRect/>
              </a:stretch>
            </p:blipFill>
            <p:spPr bwMode="auto">
              <a:xfrm>
                <a:off x="7157720" y="3698240"/>
                <a:ext cx="1137920" cy="1132840"/>
              </a:xfrm>
              <a:prstGeom prst="ellipse">
                <a:avLst/>
              </a:prstGeom>
              <a:noFill/>
            </p:spPr>
          </p:pic>
          <p:cxnSp>
            <p:nvCxnSpPr>
              <p:cNvPr id="146" name="직선 연결선 145"/>
              <p:cNvCxnSpPr/>
              <p:nvPr/>
            </p:nvCxnSpPr>
            <p:spPr>
              <a:xfrm>
                <a:off x="7218045" y="3551555"/>
                <a:ext cx="388620" cy="41275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H="1">
                <a:off x="7842885" y="3536315"/>
                <a:ext cx="195580" cy="46101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H="1">
                <a:off x="7978775" y="3536315"/>
                <a:ext cx="59690" cy="73660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그룹 148"/>
              <p:cNvGrpSpPr/>
              <p:nvPr/>
            </p:nvGrpSpPr>
            <p:grpSpPr>
              <a:xfrm>
                <a:off x="3578860" y="2924175"/>
                <a:ext cx="3279140" cy="1859280"/>
                <a:chOff x="3578860" y="2924175"/>
                <a:chExt cx="3279140" cy="185928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9" t="31746" r="34917" b="18571"/>
                <a:stretch>
                  <a:fillRect/>
                </a:stretch>
              </p:blipFill>
              <p:spPr>
                <a:xfrm>
                  <a:off x="3578860" y="3458845"/>
                  <a:ext cx="3279140" cy="1324610"/>
                </a:xfrm>
                <a:prstGeom prst="rect">
                  <a:avLst/>
                </a:prstGeom>
                <a:noFill/>
              </p:spPr>
            </p:pic>
            <p:sp>
              <p:nvSpPr>
                <p:cNvPr id="151" name="사각형: 둥근 모서리 150"/>
                <p:cNvSpPr>
                  <a:spLocks/>
                </p:cNvSpPr>
                <p:nvPr/>
              </p:nvSpPr>
              <p:spPr>
                <a:xfrm>
                  <a:off x="3983355" y="409257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A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2" name="사각형: 둥근 모서리 151"/>
                <p:cNvSpPr>
                  <a:spLocks/>
                </p:cNvSpPr>
                <p:nvPr/>
              </p:nvSpPr>
              <p:spPr>
                <a:xfrm>
                  <a:off x="4182745" y="389572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W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3" name="사각형: 둥근 모서리 152"/>
                <p:cNvSpPr>
                  <a:spLocks/>
                </p:cNvSpPr>
                <p:nvPr/>
              </p:nvSpPr>
              <p:spPr>
                <a:xfrm>
                  <a:off x="4243705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S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4" name="사각형: 둥근 모서리 153"/>
                <p:cNvSpPr>
                  <a:spLocks/>
                </p:cNvSpPr>
                <p:nvPr/>
              </p:nvSpPr>
              <p:spPr>
                <a:xfrm>
                  <a:off x="4466590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D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5" name="사각형: 둥근 모서리 154"/>
                <p:cNvSpPr>
                  <a:spLocks/>
                </p:cNvSpPr>
                <p:nvPr/>
              </p:nvSpPr>
              <p:spPr>
                <a:xfrm>
                  <a:off x="4635500" y="387540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R</a:t>
                  </a:r>
                  <a:endParaRPr lang="ko-KR" altLang="en-US" sz="14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cxnSp>
              <p:nvCxnSpPr>
                <p:cNvPr id="156" name="직선 연결선 155"/>
                <p:cNvCxnSpPr>
                  <a:endCxn id="16" idx="0"/>
                </p:cNvCxnSpPr>
                <p:nvPr/>
              </p:nvCxnSpPr>
              <p:spPr>
                <a:xfrm flipH="1">
                  <a:off x="4730750" y="3199765"/>
                  <a:ext cx="438150" cy="67564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/>
                <p:cNvCxnSpPr>
                  <a:endCxn id="13" idx="0"/>
                </p:cNvCxnSpPr>
                <p:nvPr/>
              </p:nvCxnSpPr>
              <p:spPr>
                <a:xfrm flipH="1">
                  <a:off x="4277995" y="3131185"/>
                  <a:ext cx="86360" cy="76581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직사각형 157"/>
                <p:cNvSpPr>
                  <a:spLocks/>
                </p:cNvSpPr>
                <p:nvPr/>
              </p:nvSpPr>
              <p:spPr>
                <a:xfrm>
                  <a:off x="3848735" y="2924175"/>
                  <a:ext cx="847725" cy="25400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캐릭터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이동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9" name="직사각형 158"/>
                <p:cNvSpPr>
                  <a:spLocks/>
                </p:cNvSpPr>
                <p:nvPr/>
              </p:nvSpPr>
              <p:spPr>
                <a:xfrm>
                  <a:off x="4743450" y="3016885"/>
                  <a:ext cx="820420" cy="21717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에너지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사용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160" name="직사각형 159"/>
              <p:cNvSpPr>
                <a:spLocks/>
              </p:cNvSpPr>
              <p:nvPr/>
            </p:nvSpPr>
            <p:spPr>
              <a:xfrm>
                <a:off x="6884035" y="336613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상호작용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1" name="직사각형 160"/>
              <p:cNvSpPr>
                <a:spLocks/>
              </p:cNvSpPr>
              <p:nvPr/>
            </p:nvSpPr>
            <p:spPr>
              <a:xfrm>
                <a:off x="7726680" y="334454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시점변환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게임방법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42360" y="1492885"/>
            <a:ext cx="5042535" cy="3044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 곳곳의 오브젝트와 상호작용을 하여 출구를 찾는다.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배터리 충전기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한정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되어 있다.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배터리가 방전되기 전에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서로를 충전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해가며 탈출 해야한다.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 플레이어 모두 방전되면 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게임 오버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 되며,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다시 플레이 할 수 있는 기회가 주어진다.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391795" y="1539240"/>
            <a:ext cx="3662680" cy="2303145"/>
            <a:chOff x="391795" y="1539240"/>
            <a:chExt cx="3662680" cy="230314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050415" y="3465195"/>
              <a:ext cx="200406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배터리 충전 상태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08940" y="3565525"/>
              <a:ext cx="215011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시스템 알림창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91795" y="1539240"/>
              <a:ext cx="3027680" cy="2029460"/>
              <a:chOff x="391795" y="1539240"/>
              <a:chExt cx="3027680" cy="20294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1795" y="1539240"/>
                <a:ext cx="3027680" cy="1734820"/>
              </a:xfrm>
              <a:prstGeom prst="rect">
                <a:avLst/>
              </a:prstGeom>
              <a:noFill/>
            </p:spPr>
          </p:pic>
          <p:sp>
            <p:nvSpPr>
              <p:cNvPr id="4" name="TextBox 3"/>
              <p:cNvSpPr txBox="1">
                <a:spLocks/>
              </p:cNvSpPr>
              <p:nvPr/>
            </p:nvSpPr>
            <p:spPr>
              <a:xfrm>
                <a:off x="425450" y="2944495"/>
                <a:ext cx="1852930" cy="2120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0" cap="none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[연구소] 게임이 시작되었습니다.</a:t>
                </a:r>
                <a:endParaRPr lang="ko-KR" altLang="en-US" sz="800" b="0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1" cap="none" dirty="0">
                    <a:solidFill>
                      <a:srgbClr val="00B0F0"/>
                    </a:solidFill>
                    <a:latin typeface="맑은 고딕" charset="0"/>
                    <a:ea typeface="맑은 고딕" charset="0"/>
                  </a:rPr>
                  <a:t>1p가 503을 생성했습니다.</a:t>
                </a:r>
                <a:endParaRPr lang="ko-KR" altLang="en-US" sz="800" b="1" cap="none" dirty="0">
                  <a:solidFill>
                    <a:srgbClr val="00B0F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" name="직사각형 4"/>
              <p:cNvSpPr>
                <a:spLocks/>
              </p:cNvSpPr>
              <p:nvPr/>
            </p:nvSpPr>
            <p:spPr>
              <a:xfrm>
                <a:off x="410845" y="2810510"/>
                <a:ext cx="1868170" cy="463550"/>
              </a:xfrm>
              <a:prstGeom prst="rect">
                <a:avLst/>
              </a:prstGeom>
              <a:noFill/>
              <a:ln w="762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0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" name="번개 5"/>
              <p:cNvSpPr>
                <a:spLocks/>
              </p:cNvSpPr>
              <p:nvPr/>
            </p:nvSpPr>
            <p:spPr>
              <a:xfrm>
                <a:off x="2895600" y="2809875"/>
                <a:ext cx="313690" cy="458470"/>
              </a:xfrm>
              <a:prstGeom prst="lightningBolt">
                <a:avLst/>
              </a:prstGeom>
              <a:solidFill>
                <a:srgbClr val="E1930E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118870" y="3274060"/>
                <a:ext cx="248920" cy="29464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2777490" y="3037205"/>
                <a:ext cx="278130" cy="38989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20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기존게임과의 경쟁성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65650" y="1758950"/>
            <a:ext cx="3522980" cy="379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cap="none" dirty="0">
                <a:solidFill>
                  <a:srgbClr val="E80074"/>
                </a:solidFill>
                <a:latin typeface="맑은 고딕" charset="0"/>
                <a:ea typeface="맑은 고딕" charset="0"/>
              </a:rPr>
              <a:t>협동 + 탈출 + 흥미로운 스토리</a:t>
            </a:r>
            <a:endParaRPr lang="ko-KR" altLang="en-US" sz="1600" b="1" cap="none" dirty="0">
              <a:solidFill>
                <a:srgbClr val="E80074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770055"/>
              </a:solidFill>
              <a:latin typeface="Arial" charset="0"/>
              <a:ea typeface="Arial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</a:t>
            </a:r>
            <a:r>
              <a:rPr lang="en-US" altLang="ko-KR" sz="1800" b="0" cap="none" dirty="0">
                <a:solidFill>
                  <a:srgbClr val="770055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가벼운 분위기를 조성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 직관적인 협동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 재미있는 스토리를 사용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Arial" charset="0"/>
              <a:ea typeface="Arial" charset="0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" y="1698625"/>
            <a:ext cx="1639570" cy="1218565"/>
          </a:xfrm>
          <a:prstGeom prst="rect">
            <a:avLst/>
          </a:prstGeom>
          <a:noFill/>
        </p:spPr>
      </p:pic>
      <p:sp>
        <p:nvSpPr>
          <p:cNvPr id="141" name="도형 140"/>
          <p:cNvSpPr>
            <a:spLocks/>
          </p:cNvSpPr>
          <p:nvPr/>
        </p:nvSpPr>
        <p:spPr>
          <a:xfrm>
            <a:off x="573405" y="115570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5" name="텍스트 상자 144"/>
          <p:cNvSpPr txBox="1">
            <a:spLocks/>
          </p:cNvSpPr>
          <p:nvPr/>
        </p:nvSpPr>
        <p:spPr>
          <a:xfrm>
            <a:off x="689610" y="2916555"/>
            <a:ext cx="152908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We were here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6" name="텍스트 상자 145"/>
          <p:cNvSpPr txBox="1">
            <a:spLocks/>
          </p:cNvSpPr>
          <p:nvPr/>
        </p:nvSpPr>
        <p:spPr>
          <a:xfrm>
            <a:off x="1061720" y="11557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기존 2인 탈출 협동게임</a:t>
            </a:r>
            <a:endParaRPr lang="ko-KR" altLang="en-US" sz="1800" b="1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텍스트 상자 146"/>
          <p:cNvSpPr txBox="1">
            <a:spLocks/>
          </p:cNvSpPr>
          <p:nvPr/>
        </p:nvSpPr>
        <p:spPr>
          <a:xfrm>
            <a:off x="2199005" y="1555750"/>
            <a:ext cx="22459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◆ 탈출에만 초점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◆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어두운 공포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  분위기 조성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8" name="도형 147"/>
          <p:cNvSpPr>
            <a:spLocks/>
          </p:cNvSpPr>
          <p:nvPr/>
        </p:nvSpPr>
        <p:spPr>
          <a:xfrm>
            <a:off x="4436110" y="116205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FF00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9" name="텍스트 상자 148"/>
          <p:cNvSpPr txBox="1">
            <a:spLocks/>
          </p:cNvSpPr>
          <p:nvPr/>
        </p:nvSpPr>
        <p:spPr>
          <a:xfrm>
            <a:off x="4841875" y="11811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3A81BA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1800" b="1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만들고자 하는 게임</a:t>
            </a:r>
            <a:endParaRPr lang="ko-KR" altLang="en-US" sz="1800" b="1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49"/>
          <p:cNvSpPr txBox="1">
            <a:spLocks/>
          </p:cNvSpPr>
          <p:nvPr/>
        </p:nvSpPr>
        <p:spPr>
          <a:xfrm>
            <a:off x="764540" y="3401060"/>
            <a:ext cx="3569335" cy="1189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공포 분위기에 접근층이 나뉜다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서로 처한 상황을 알 수 없다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스토리가 뻔하다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클라이언트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/>
          <p:cNvSpPr txBox="1">
            <a:spLocks/>
          </p:cNvSpPr>
          <p:nvPr/>
        </p:nvSpPr>
        <p:spPr>
          <a:xfrm>
            <a:off x="575945" y="1487805"/>
            <a:ext cx="3506470" cy="3569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쉐이더를 이용한 블러 효과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 플레이어가 작동 불능 시,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흐릿하게 보이는 효과가 필요.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4642485" y="2578735"/>
            <a:ext cx="3632835" cy="1086485"/>
            <a:chOff x="4642485" y="2578735"/>
            <a:chExt cx="3632835" cy="1086485"/>
          </a:xfrm>
        </p:grpSpPr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85" y="2578735"/>
              <a:ext cx="1750060" cy="1083945"/>
            </a:xfrm>
            <a:prstGeom prst="rect">
              <a:avLst/>
            </a:prstGeom>
            <a:noFill/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805" y="2581275"/>
              <a:ext cx="1707515" cy="1083945"/>
            </a:xfrm>
            <a:prstGeom prst="rect">
              <a:avLst/>
            </a:prstGeom>
            <a:noFill/>
          </p:spPr>
        </p:pic>
      </p:grpSp>
      <p:sp>
        <p:nvSpPr>
          <p:cNvPr id="142" name="텍스트 상자 141"/>
          <p:cNvSpPr txBox="1">
            <a:spLocks/>
          </p:cNvSpPr>
          <p:nvPr/>
        </p:nvSpPr>
        <p:spPr>
          <a:xfrm>
            <a:off x="4379595" y="1463040"/>
            <a:ext cx="4389755" cy="283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쉐이더를 이용한 카툰</a:t>
            </a:r>
            <a:r>
              <a:rPr lang="en-US" altLang="ko-KR" sz="1800" b="0" cap="none" dirty="0">
                <a:solidFill>
                  <a:srgbClr val="000000"/>
                </a:solidFill>
                <a:latin typeface="Quattrocento Sans" charset="0"/>
                <a:ea typeface="Quattrocento Sans" charset="0"/>
              </a:rPr>
              <a:t> 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렌더링 효과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가벼운 분위기를 위하여 만화틱한 장면을 연출.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95" y="2273300"/>
            <a:ext cx="1504315" cy="1391920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264410"/>
            <a:ext cx="1501140" cy="1400810"/>
          </a:xfrm>
          <a:prstGeom prst="rect">
            <a:avLst/>
          </a:prstGeom>
          <a:noFill/>
        </p:spPr>
      </p:pic>
      <p:sp>
        <p:nvSpPr>
          <p:cNvPr id="146" name="도형 145"/>
          <p:cNvSpPr>
            <a:spLocks/>
          </p:cNvSpPr>
          <p:nvPr/>
        </p:nvSpPr>
        <p:spPr>
          <a:xfrm>
            <a:off x="410210" y="1221105"/>
            <a:ext cx="3672205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7" name="도형 146"/>
          <p:cNvSpPr>
            <a:spLocks/>
          </p:cNvSpPr>
          <p:nvPr/>
        </p:nvSpPr>
        <p:spPr>
          <a:xfrm>
            <a:off x="4376420" y="1217930"/>
            <a:ext cx="4197350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244</Paragraphs>
  <Words>717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KKOD</dc:creator>
  <cp:lastModifiedBy>yang kiseok</cp:lastModifiedBy>
  <dc:title>제목</dc:title>
  <dcterms:modified xsi:type="dcterms:W3CDTF">2017-12-15T15:25:06Z</dcterms:modified>
</cp:coreProperties>
</file>